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1"/>
  </p:sldMasterIdLst>
  <p:notesMasterIdLst>
    <p:notesMasterId r:id="rId7"/>
  </p:notesMasterIdLst>
  <p:sldIdLst>
    <p:sldId id="837" r:id="rId2"/>
    <p:sldId id="838" r:id="rId3"/>
    <p:sldId id="835" r:id="rId4"/>
    <p:sldId id="840" r:id="rId5"/>
    <p:sldId id="83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73" d="100"/>
          <a:sy n="73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D6CB2-A884-9E44-B613-AB242516AF7C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89197-4AAA-0649-BA12-CF4DA319F2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761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AD82-DA9C-404D-8322-B4B814462FB7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A069-E379-DD46-B2F9-CF9509279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45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AD82-DA9C-404D-8322-B4B814462FB7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A069-E379-DD46-B2F9-CF9509279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724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AD82-DA9C-404D-8322-B4B814462FB7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A069-E379-DD46-B2F9-CF9509279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19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AD82-DA9C-404D-8322-B4B814462FB7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A069-E379-DD46-B2F9-CF9509279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1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AD82-DA9C-404D-8322-B4B814462FB7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A069-E379-DD46-B2F9-CF9509279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14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AD82-DA9C-404D-8322-B4B814462FB7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A069-E379-DD46-B2F9-CF9509279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35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AD82-DA9C-404D-8322-B4B814462FB7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A069-E379-DD46-B2F9-CF9509279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23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AD82-DA9C-404D-8322-B4B814462FB7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A069-E379-DD46-B2F9-CF9509279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7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AD82-DA9C-404D-8322-B4B814462FB7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A069-E379-DD46-B2F9-CF9509279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14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AD82-DA9C-404D-8322-B4B814462FB7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A069-E379-DD46-B2F9-CF9509279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61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AD82-DA9C-404D-8322-B4B814462FB7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A069-E379-DD46-B2F9-CF9509279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857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0AD82-DA9C-404D-8322-B4B814462FB7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8A069-E379-DD46-B2F9-CF9509279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69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3534A9-8AB9-024B-B81A-F221BB8EA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651" y="1914181"/>
            <a:ext cx="10502538" cy="1540305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anchor="ctr">
            <a:normAutofit/>
          </a:bodyPr>
          <a:lstStyle/>
          <a:p>
            <a:r>
              <a:rPr lang="ru-RU" sz="6600" b="1" dirty="0">
                <a:solidFill>
                  <a:srgbClr val="C00000"/>
                </a:solidFill>
                <a:cs typeface="Aharoni" panose="02010803020104030203" pitchFamily="2" charset="-79"/>
              </a:rPr>
              <a:t>РАБО: достижения и вызовы.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FE9A5E8-89A4-0B4C-8D18-2E4D8062D9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5210" y="3917318"/>
            <a:ext cx="8647613" cy="2143848"/>
          </a:xfrm>
        </p:spPr>
        <p:txBody>
          <a:bodyPr>
            <a:noAutofit/>
          </a:bodyPr>
          <a:lstStyle/>
          <a:p>
            <a:pPr algn="l"/>
            <a:r>
              <a:rPr lang="ru-RU" sz="4000" b="1" dirty="0">
                <a:solidFill>
                  <a:srgbClr val="002060"/>
                </a:solidFill>
              </a:rPr>
              <a:t>Сергей Мясоедов,</a:t>
            </a:r>
          </a:p>
          <a:p>
            <a:pPr algn="l">
              <a:spcBef>
                <a:spcPts val="400"/>
              </a:spcBef>
            </a:pPr>
            <a:r>
              <a:rPr lang="ru-RU" sz="2800" dirty="0">
                <a:solidFill>
                  <a:srgbClr val="002060"/>
                </a:solidFill>
              </a:rPr>
              <a:t>Президент РАБО,</a:t>
            </a:r>
          </a:p>
          <a:p>
            <a:pPr algn="l">
              <a:spcBef>
                <a:spcPts val="400"/>
              </a:spcBef>
            </a:pPr>
            <a:r>
              <a:rPr lang="ru-RU" sz="2800" dirty="0">
                <a:solidFill>
                  <a:srgbClr val="002060"/>
                </a:solidFill>
              </a:rPr>
              <a:t>Заместитель Председателя Президиума НАСДОБР, </a:t>
            </a:r>
          </a:p>
          <a:p>
            <a:pPr algn="l"/>
            <a:r>
              <a:rPr lang="ru-RU" sz="2800" dirty="0">
                <a:solidFill>
                  <a:srgbClr val="002060"/>
                </a:solidFill>
              </a:rPr>
              <a:t>Доктор соц. </a:t>
            </a:r>
            <a:r>
              <a:rPr lang="ru-RU" sz="2800" dirty="0" smtClean="0">
                <a:solidFill>
                  <a:srgbClr val="002060"/>
                </a:solidFill>
              </a:rPr>
              <a:t>наук</a:t>
            </a:r>
            <a:r>
              <a:rPr lang="ru-RU" sz="2800" dirty="0">
                <a:solidFill>
                  <a:srgbClr val="002060"/>
                </a:solidFill>
              </a:rPr>
              <a:t>, профессор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793" y="289208"/>
            <a:ext cx="4447842" cy="106095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3" y="96114"/>
            <a:ext cx="1423036" cy="1393052"/>
          </a:xfrm>
          <a:prstGeom prst="rect">
            <a:avLst/>
          </a:prstGeom>
        </p:spPr>
      </p:pic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7FE9A5E8-89A4-0B4C-8D18-2E4D8062D9EB}"/>
              </a:ext>
            </a:extLst>
          </p:cNvPr>
          <p:cNvSpPr txBox="1">
            <a:spLocks/>
          </p:cNvSpPr>
          <p:nvPr/>
        </p:nvSpPr>
        <p:spPr>
          <a:xfrm>
            <a:off x="4406538" y="6486181"/>
            <a:ext cx="3067878" cy="28037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002060"/>
                </a:solidFill>
              </a:rPr>
              <a:t>22 сентября 2020 г.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179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1D3F621-CD2F-6541-93D8-36F82B247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835" y="2280321"/>
            <a:ext cx="10578736" cy="4146606"/>
          </a:xfrm>
          <a:ln>
            <a:solidFill>
              <a:srgbClr val="002060"/>
            </a:solidFill>
          </a:ln>
        </p:spPr>
        <p:txBody>
          <a:bodyPr/>
          <a:lstStyle/>
          <a:p>
            <a:endParaRPr lang="ru-RU" sz="10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 «</a:t>
            </a:r>
            <a:r>
              <a:rPr lang="ru-RU" dirty="0" err="1">
                <a:solidFill>
                  <a:srgbClr val="002060"/>
                </a:solidFill>
              </a:rPr>
              <a:t>РАБОлепие</a:t>
            </a:r>
            <a:r>
              <a:rPr lang="ru-RU" dirty="0">
                <a:solidFill>
                  <a:srgbClr val="002060"/>
                </a:solidFill>
              </a:rPr>
              <a:t>» и </a:t>
            </a:r>
            <a:r>
              <a:rPr lang="ru-RU" dirty="0" smtClean="0">
                <a:solidFill>
                  <a:srgbClr val="002060"/>
                </a:solidFill>
              </a:rPr>
              <a:t>«дорогие </a:t>
            </a:r>
            <a:r>
              <a:rPr lang="ru-RU" dirty="0">
                <a:solidFill>
                  <a:srgbClr val="002060"/>
                </a:solidFill>
              </a:rPr>
              <a:t>друзья» – как базовые ценности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 Сохранение </a:t>
            </a:r>
            <a:r>
              <a:rPr lang="ru-RU" dirty="0">
                <a:solidFill>
                  <a:srgbClr val="002060"/>
                </a:solidFill>
              </a:rPr>
              <a:t>организации, ее единства, рост ее признания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 Выстраивание </a:t>
            </a:r>
            <a:r>
              <a:rPr lang="ru-RU" dirty="0" err="1">
                <a:solidFill>
                  <a:srgbClr val="002060"/>
                </a:solidFill>
              </a:rPr>
              <a:t>ПиАр</a:t>
            </a:r>
            <a:r>
              <a:rPr lang="ru-RU" dirty="0">
                <a:solidFill>
                  <a:srgbClr val="002060"/>
                </a:solidFill>
              </a:rPr>
              <a:t> и </a:t>
            </a:r>
            <a:r>
              <a:rPr lang="ru-RU" dirty="0" err="1">
                <a:solidFill>
                  <a:srgbClr val="002060"/>
                </a:solidFill>
              </a:rPr>
              <a:t>ДжиАр</a:t>
            </a:r>
            <a:r>
              <a:rPr lang="ru-RU" dirty="0">
                <a:solidFill>
                  <a:srgbClr val="002060"/>
                </a:solidFill>
              </a:rPr>
              <a:t> связей и лоббистского потенциала организации (НАСДОБР, Дума, Министерства и ведомства и т.п.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 Активный </a:t>
            </a:r>
            <a:r>
              <a:rPr lang="ru-RU" dirty="0">
                <a:solidFill>
                  <a:srgbClr val="002060"/>
                </a:solidFill>
              </a:rPr>
              <a:t>обмен опытом в период самоизоляции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 Движение </a:t>
            </a:r>
            <a:r>
              <a:rPr lang="ru-RU" dirty="0">
                <a:solidFill>
                  <a:srgbClr val="002060"/>
                </a:solidFill>
              </a:rPr>
              <a:t>от МВА к полному циклу, от бизнес школ к широкому спектру субъектов рынка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 Международное </a:t>
            </a:r>
            <a:r>
              <a:rPr lang="ru-RU" dirty="0">
                <a:solidFill>
                  <a:srgbClr val="002060"/>
                </a:solidFill>
              </a:rPr>
              <a:t>признание и авторитет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33534A9-8AB9-024B-B81A-F221BB8EA395}"/>
              </a:ext>
            </a:extLst>
          </p:cNvPr>
          <p:cNvSpPr txBox="1">
            <a:spLocks/>
          </p:cNvSpPr>
          <p:nvPr/>
        </p:nvSpPr>
        <p:spPr>
          <a:xfrm>
            <a:off x="1332411" y="1262207"/>
            <a:ext cx="9627326" cy="8990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6600" b="1" dirty="0" smtClean="0">
                <a:solidFill>
                  <a:srgbClr val="C00000"/>
                </a:solidFill>
                <a:cs typeface="Aharoni" panose="02010803020104030203" pitchFamily="2" charset="-79"/>
              </a:rPr>
              <a:t>Что удалось достичь</a:t>
            </a:r>
            <a:endParaRPr lang="ru-RU" sz="6600" b="1" dirty="0">
              <a:solidFill>
                <a:srgbClr val="C00000"/>
              </a:solidFill>
              <a:cs typeface="Aharoni" panose="02010803020104030203" pitchFamily="2" charset="-79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4" y="96114"/>
            <a:ext cx="1162594" cy="113809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583" y="96114"/>
            <a:ext cx="3706554" cy="88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13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B6E1F99-28DB-CD4B-9186-5855A652E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320247"/>
            <a:ext cx="10968446" cy="4433251"/>
          </a:xfrm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9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</a:rPr>
              <a:t> Пандемия </a:t>
            </a:r>
            <a:r>
              <a:rPr lang="ru-RU" sz="2400" b="1" dirty="0">
                <a:solidFill>
                  <a:srgbClr val="002060"/>
                </a:solidFill>
              </a:rPr>
              <a:t>и рецессия – </a:t>
            </a:r>
            <a:r>
              <a:rPr lang="ru-RU" sz="2400" dirty="0">
                <a:solidFill>
                  <a:srgbClr val="002060"/>
                </a:solidFill>
              </a:rPr>
              <a:t>вызов «горящей платформы»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</a:rPr>
              <a:t> Смена </a:t>
            </a:r>
            <a:r>
              <a:rPr lang="ru-RU" sz="2400" b="1" dirty="0">
                <a:solidFill>
                  <a:srgbClr val="002060"/>
                </a:solidFill>
              </a:rPr>
              <a:t>модели глобального мира </a:t>
            </a:r>
            <a:r>
              <a:rPr lang="ru-RU" sz="2400" dirty="0">
                <a:solidFill>
                  <a:srgbClr val="002060"/>
                </a:solidFill>
              </a:rPr>
              <a:t>(Мира Эммануила </a:t>
            </a:r>
            <a:r>
              <a:rPr lang="ru-RU" sz="2400" dirty="0" err="1">
                <a:solidFill>
                  <a:srgbClr val="002060"/>
                </a:solidFill>
              </a:rPr>
              <a:t>Валерстайна</a:t>
            </a:r>
            <a:r>
              <a:rPr lang="ru-RU" sz="2400" dirty="0">
                <a:solidFill>
                  <a:srgbClr val="002060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</a:rPr>
              <a:t> Подвижки </a:t>
            </a:r>
            <a:r>
              <a:rPr lang="ru-RU" sz="2400" b="1" dirty="0">
                <a:solidFill>
                  <a:srgbClr val="002060"/>
                </a:solidFill>
              </a:rPr>
              <a:t>в экосистеме и </a:t>
            </a:r>
            <a:r>
              <a:rPr lang="en-US" sz="2400" b="1" dirty="0">
                <a:solidFill>
                  <a:srgbClr val="002060"/>
                </a:solidFill>
              </a:rPr>
              <a:t>VUCA</a:t>
            </a:r>
            <a:endParaRPr lang="ru-RU" sz="24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2060"/>
                </a:solidFill>
              </a:rPr>
              <a:t> Фокус </a:t>
            </a:r>
            <a:r>
              <a:rPr lang="ru-RU" sz="2400" dirty="0">
                <a:solidFill>
                  <a:srgbClr val="002060"/>
                </a:solidFill>
              </a:rPr>
              <a:t>на </a:t>
            </a:r>
            <a:r>
              <a:rPr lang="ru-RU" sz="2400" b="1" dirty="0">
                <a:solidFill>
                  <a:srgbClr val="002060"/>
                </a:solidFill>
              </a:rPr>
              <a:t>интеграционные стыки между науками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</a:rPr>
              <a:t> Управление </a:t>
            </a:r>
            <a:r>
              <a:rPr lang="ru-RU" sz="2400" b="1" dirty="0">
                <a:solidFill>
                  <a:srgbClr val="002060"/>
                </a:solidFill>
              </a:rPr>
              <a:t>хаосом и прорывные технологии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2060"/>
                </a:solidFill>
              </a:rPr>
              <a:t> Новые </a:t>
            </a:r>
            <a:r>
              <a:rPr lang="ru-RU" sz="2400" dirty="0">
                <a:solidFill>
                  <a:srgbClr val="002060"/>
                </a:solidFill>
              </a:rPr>
              <a:t>дисциплины: </a:t>
            </a:r>
            <a:r>
              <a:rPr lang="en-US" sz="2400" b="1" dirty="0">
                <a:solidFill>
                  <a:srgbClr val="002060"/>
                </a:solidFill>
              </a:rPr>
              <a:t>ML, </a:t>
            </a:r>
            <a:r>
              <a:rPr lang="en-US" sz="2400" b="1" dirty="0" err="1">
                <a:solidFill>
                  <a:srgbClr val="002060"/>
                </a:solidFill>
              </a:rPr>
              <a:t>BigData</a:t>
            </a:r>
            <a:r>
              <a:rPr lang="en-US" sz="2400" b="1" dirty="0">
                <a:solidFill>
                  <a:srgbClr val="002060"/>
                </a:solidFill>
              </a:rPr>
              <a:t>, AI, product owners, Agile, etc</a:t>
            </a:r>
            <a:r>
              <a:rPr lang="en-US" sz="2400" dirty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2060"/>
                </a:solidFill>
              </a:rPr>
              <a:t> Фокус </a:t>
            </a:r>
            <a:r>
              <a:rPr lang="ru-RU" sz="2400" dirty="0">
                <a:solidFill>
                  <a:srgbClr val="002060"/>
                </a:solidFill>
              </a:rPr>
              <a:t>МВА на </a:t>
            </a:r>
            <a:r>
              <a:rPr lang="ru-RU" sz="2400" b="1" dirty="0">
                <a:solidFill>
                  <a:srgbClr val="002060"/>
                </a:solidFill>
              </a:rPr>
              <a:t>стыки между «</a:t>
            </a:r>
            <a:r>
              <a:rPr lang="ru-RU" sz="2400" b="1" dirty="0" err="1">
                <a:solidFill>
                  <a:srgbClr val="002060"/>
                </a:solidFill>
              </a:rPr>
              <a:t>Хардом</a:t>
            </a:r>
            <a:r>
              <a:rPr lang="ru-RU" sz="2400" b="1" dirty="0">
                <a:solidFill>
                  <a:srgbClr val="002060"/>
                </a:solidFill>
              </a:rPr>
              <a:t>» и «Софтом»; обучения и разработки проектов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</a:rPr>
              <a:t> Смена </a:t>
            </a:r>
            <a:r>
              <a:rPr lang="en-US" sz="2400" b="1" dirty="0">
                <a:solidFill>
                  <a:srgbClr val="002060"/>
                </a:solidFill>
              </a:rPr>
              <a:t>KPI </a:t>
            </a:r>
            <a:r>
              <a:rPr lang="ru-RU" sz="2400" b="1" dirty="0">
                <a:solidFill>
                  <a:srgbClr val="002060"/>
                </a:solidFill>
              </a:rPr>
              <a:t>в сторону социальной ответственности и устойчивого развития</a:t>
            </a:r>
            <a:r>
              <a:rPr lang="en-US" sz="2400" b="1" dirty="0">
                <a:solidFill>
                  <a:srgbClr val="002060"/>
                </a:solidFill>
              </a:rPr>
              <a:t> (</a:t>
            </a:r>
            <a:r>
              <a:rPr lang="ru-RU" sz="2400" b="1" dirty="0">
                <a:solidFill>
                  <a:srgbClr val="002060"/>
                </a:solidFill>
              </a:rPr>
              <a:t>конференция «ФТ</a:t>
            </a:r>
            <a:r>
              <a:rPr lang="ru-RU" sz="2400" b="1" dirty="0" smtClean="0">
                <a:solidFill>
                  <a:srgbClr val="002060"/>
                </a:solidFill>
              </a:rPr>
              <a:t>»)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33534A9-8AB9-024B-B81A-F221BB8EA395}"/>
              </a:ext>
            </a:extLst>
          </p:cNvPr>
          <p:cNvSpPr txBox="1">
            <a:spLocks/>
          </p:cNvSpPr>
          <p:nvPr/>
        </p:nvSpPr>
        <p:spPr>
          <a:xfrm>
            <a:off x="1402080" y="1297290"/>
            <a:ext cx="9627326" cy="76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>
                <a:solidFill>
                  <a:srgbClr val="C00000"/>
                </a:solidFill>
              </a:rPr>
              <a:t>РАБО: новые вызовы и достижения</a:t>
            </a:r>
            <a:endParaRPr lang="ru-RU" sz="4800" b="1" dirty="0">
              <a:solidFill>
                <a:srgbClr val="C00000"/>
              </a:solidFill>
              <a:cs typeface="Aharoni" panose="02010803020104030203" pitchFamily="2" charset="-79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4" y="96114"/>
            <a:ext cx="1162594" cy="113809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583" y="96114"/>
            <a:ext cx="3706554" cy="88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867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B6E1F99-28DB-CD4B-9186-5855A652E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098178"/>
            <a:ext cx="10968446" cy="4537753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</a:rPr>
              <a:t> Смена </a:t>
            </a:r>
            <a:r>
              <a:rPr lang="en-US" sz="2400" b="1" dirty="0">
                <a:solidFill>
                  <a:srgbClr val="002060"/>
                </a:solidFill>
              </a:rPr>
              <a:t>KPI </a:t>
            </a:r>
            <a:r>
              <a:rPr lang="ru-RU" sz="2400" b="1" dirty="0">
                <a:solidFill>
                  <a:srgbClr val="002060"/>
                </a:solidFill>
              </a:rPr>
              <a:t>в сторону социальной ответственности и устойчивого развития</a:t>
            </a:r>
            <a:r>
              <a:rPr lang="en-US" sz="2400" b="1" dirty="0">
                <a:solidFill>
                  <a:srgbClr val="002060"/>
                </a:solidFill>
              </a:rPr>
              <a:t> (</a:t>
            </a:r>
            <a:r>
              <a:rPr lang="ru-RU" sz="2400" b="1" dirty="0">
                <a:solidFill>
                  <a:srgbClr val="002060"/>
                </a:solidFill>
              </a:rPr>
              <a:t>конференция «ФТ»)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</a:rPr>
              <a:t> Новые </a:t>
            </a:r>
            <a:r>
              <a:rPr lang="ru-RU" sz="2400" b="1" dirty="0">
                <a:solidFill>
                  <a:srgbClr val="002060"/>
                </a:solidFill>
              </a:rPr>
              <a:t>модели и ценности для новых программ нового поколения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</a:rPr>
              <a:t> Поиски </a:t>
            </a:r>
            <a:r>
              <a:rPr lang="ru-RU" sz="2400" b="1" dirty="0">
                <a:solidFill>
                  <a:srgbClr val="002060"/>
                </a:solidFill>
              </a:rPr>
              <a:t>предпринимательского и технологического потенциала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</a:rPr>
              <a:t> Становление </a:t>
            </a:r>
            <a:r>
              <a:rPr lang="ru-RU" sz="2400" b="1" dirty="0">
                <a:solidFill>
                  <a:srgbClr val="002060"/>
                </a:solidFill>
              </a:rPr>
              <a:t>национальных бизнес школ мирового уровня (аккредитации и рейтинги)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</a:rPr>
              <a:t> Работа </a:t>
            </a:r>
            <a:r>
              <a:rPr lang="ru-RU" sz="2400" b="1" dirty="0">
                <a:solidFill>
                  <a:srgbClr val="002060"/>
                </a:solidFill>
              </a:rPr>
              <a:t>с корпоративными университетами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  <a:highlight>
                  <a:srgbClr val="FFFF00"/>
                </a:highlight>
              </a:rPr>
              <a:t> Идентификация </a:t>
            </a:r>
            <a:r>
              <a:rPr lang="ru-RU" sz="2400" b="1" dirty="0">
                <a:solidFill>
                  <a:srgbClr val="002060"/>
                </a:solidFill>
                <a:highlight>
                  <a:srgbClr val="FFFF00"/>
                </a:highlight>
              </a:rPr>
              <a:t>национальной модели</a:t>
            </a:r>
            <a:r>
              <a:rPr lang="ru-RU" sz="2400" b="1" dirty="0">
                <a:solidFill>
                  <a:srgbClr val="002060"/>
                </a:solidFill>
              </a:rPr>
              <a:t>, </a:t>
            </a:r>
            <a:r>
              <a:rPr lang="ru-RU" sz="2400" dirty="0">
                <a:solidFill>
                  <a:srgbClr val="002060"/>
                </a:solidFill>
              </a:rPr>
              <a:t>как основа для экспортного потенциала и экспорта образования (исследования, преподаватели, альянсы + возможности онлайн и экспатов)	</a:t>
            </a:r>
            <a:endParaRPr lang="ru-RU" sz="24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Поиск </a:t>
            </a:r>
            <a:r>
              <a:rPr lang="ru-RU" sz="2400" b="1" dirty="0">
                <a:solidFill>
                  <a:srgbClr val="002060"/>
                </a:solidFill>
              </a:rPr>
              <a:t>модели ГЧП для бизнес образования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4" y="96114"/>
            <a:ext cx="1162594" cy="113809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583" y="96114"/>
            <a:ext cx="3706554" cy="884132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33534A9-8AB9-024B-B81A-F221BB8EA395}"/>
              </a:ext>
            </a:extLst>
          </p:cNvPr>
          <p:cNvSpPr txBox="1">
            <a:spLocks/>
          </p:cNvSpPr>
          <p:nvPr/>
        </p:nvSpPr>
        <p:spPr>
          <a:xfrm>
            <a:off x="1358538" y="1164893"/>
            <a:ext cx="9292046" cy="7486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>
                <a:solidFill>
                  <a:srgbClr val="C00000"/>
                </a:solidFill>
              </a:rPr>
              <a:t>РАБО: новые вызовы и достижения</a:t>
            </a:r>
            <a:endParaRPr lang="ru-RU" sz="4800" b="1" dirty="0">
              <a:solidFill>
                <a:srgbClr val="C00000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78181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B7E56F-87E7-C647-800C-28867F183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223" y="1396188"/>
            <a:ext cx="9990908" cy="5229191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Нам нужна «</a:t>
            </a:r>
            <a:r>
              <a:rPr lang="ru-RU" b="1" dirty="0" err="1">
                <a:solidFill>
                  <a:srgbClr val="002060"/>
                </a:solidFill>
              </a:rPr>
              <a:t>краудсорсинговая</a:t>
            </a:r>
            <a:r>
              <a:rPr lang="ru-RU" b="1" dirty="0">
                <a:solidFill>
                  <a:srgbClr val="002060"/>
                </a:solidFill>
              </a:rPr>
              <a:t>» стратегия 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на 10 лет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с уточнением миссии РАБО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и идентификации национальной модели</a:t>
            </a: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sz="6000" b="1" dirty="0">
                <a:solidFill>
                  <a:srgbClr val="C00000"/>
                </a:solidFill>
              </a:rPr>
              <a:t>СПАСИБО за ВНИМАНИЕ!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4" y="96114"/>
            <a:ext cx="1162594" cy="113809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583" y="96114"/>
            <a:ext cx="3706554" cy="88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1497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283</Words>
  <Application>Microsoft Office PowerPoint</Application>
  <PresentationFormat>Широкоэкранный</PresentationFormat>
  <Paragraphs>33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Aharoni</vt:lpstr>
      <vt:lpstr>Arial</vt:lpstr>
      <vt:lpstr>Calibri</vt:lpstr>
      <vt:lpstr>Calibri Light</vt:lpstr>
      <vt:lpstr>Wingdings</vt:lpstr>
      <vt:lpstr>Тема Office</vt:lpstr>
      <vt:lpstr>РАБО: достижения и вызовы.</vt:lpstr>
      <vt:lpstr>Презентация PowerPoint</vt:lpstr>
      <vt:lpstr>Презентация PowerPoint</vt:lpstr>
      <vt:lpstr>Презентация PowerPoint</vt:lpstr>
      <vt:lpstr>Нам нужна «краудсорсинговая» стратегия  на 10 лет с уточнением миссии РАБО и идентификации национальной модели   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Мясоедов Сергей Павлович</dc:creator>
  <cp:lastModifiedBy>Marina</cp:lastModifiedBy>
  <cp:revision>12</cp:revision>
  <dcterms:created xsi:type="dcterms:W3CDTF">2020-09-21T16:33:31Z</dcterms:created>
  <dcterms:modified xsi:type="dcterms:W3CDTF">2020-09-21T19:16:48Z</dcterms:modified>
</cp:coreProperties>
</file>